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Amatic SC"/>
      <p:regular r:id="rId28"/>
      <p:bold r:id="rId29"/>
    </p:embeddedFont>
    <p:embeddedFont>
      <p:font typeface="Source Code Pr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maticSC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maticS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bold.fntdata"/><Relationship Id="rId30" Type="http://schemas.openxmlformats.org/officeDocument/2006/relationships/font" Target="fonts/SourceCodePro-regular.fntdata"/><Relationship Id="rId11" Type="http://schemas.openxmlformats.org/officeDocument/2006/relationships/slide" Target="slides/slide6.xml"/><Relationship Id="rId33" Type="http://schemas.openxmlformats.org/officeDocument/2006/relationships/font" Target="fonts/SourceCodePro-boldItalic.fntdata"/><Relationship Id="rId10" Type="http://schemas.openxmlformats.org/officeDocument/2006/relationships/slide" Target="slides/slide5.xml"/><Relationship Id="rId32" Type="http://schemas.openxmlformats.org/officeDocument/2006/relationships/font" Target="fonts/SourceCodePr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97cd9c928_0_5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97cd9c92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97cd9c928_0_9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b97cd9c92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97cd9c928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b97cd9c928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2fe1877d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2fe1877d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b2fe1877d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b2fe1877d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890399b84_0_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890399b8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1f5d59e26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b1f5d59e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890399b84_0_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890399b8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97cd9c928_0_20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b97cd9c928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b9c4956a0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b9c4956a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59039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5903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b9c4956a0d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b9c4956a0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9c4956a0d_0_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b9c4956a0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b97cd9c928_0_19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b97cd9c928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97cd9c928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97cd9c9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3390e17aa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3390e17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890399b84_0_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890399b8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890399b84_0_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890399b8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890399b84_0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890399b8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890399b84_0_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890399b8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2fe1877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2fe1877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0"/>
              <a:t>6. introducción a modelos de machine learning</a:t>
            </a:r>
            <a:endParaRPr sz="70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Fecha: 01-febrero-21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2928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línea me separa estas 2 clases?</a:t>
            </a: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2022227" y="1291900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6161982" y="1384136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1720725" y="1965675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2858315" y="1892862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2221403" y="2819095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2289520" y="2055497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2"/>
          <p:cNvSpPr/>
          <p:nvPr/>
        </p:nvSpPr>
        <p:spPr>
          <a:xfrm>
            <a:off x="2642103" y="1307936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2858315" y="2477789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3510996" y="1961270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3226667" y="3148769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3627551" y="1290375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/>
          <p:nvPr/>
        </p:nvSpPr>
        <p:spPr>
          <a:xfrm>
            <a:off x="3806801" y="3418759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4382532" y="3318166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3797967" y="2646988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3427109" y="3846317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/>
          <p:nvPr/>
        </p:nvSpPr>
        <p:spPr>
          <a:xfrm>
            <a:off x="2555574" y="3582679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4799323" y="4274664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4055819" y="4096290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/>
          <p:nvPr/>
        </p:nvSpPr>
        <p:spPr>
          <a:xfrm>
            <a:off x="5171942" y="1336098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2"/>
          <p:cNvSpPr/>
          <p:nvPr/>
        </p:nvSpPr>
        <p:spPr>
          <a:xfrm>
            <a:off x="6497528" y="2049398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5710738" y="1805510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/>
          <p:nvPr/>
        </p:nvSpPr>
        <p:spPr>
          <a:xfrm>
            <a:off x="5744259" y="2690918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5992452" y="2248214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5400649" y="2251066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"/>
          <p:cNvSpPr/>
          <p:nvPr/>
        </p:nvSpPr>
        <p:spPr>
          <a:xfrm>
            <a:off x="4729555" y="3886082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"/>
          <p:cNvSpPr/>
          <p:nvPr/>
        </p:nvSpPr>
        <p:spPr>
          <a:xfrm>
            <a:off x="5903969" y="3455815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6323402" y="3025547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6742836" y="2681333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2"/>
          <p:cNvSpPr/>
          <p:nvPr/>
        </p:nvSpPr>
        <p:spPr>
          <a:xfrm>
            <a:off x="6742836" y="3455815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2"/>
          <p:cNvSpPr/>
          <p:nvPr/>
        </p:nvSpPr>
        <p:spPr>
          <a:xfrm>
            <a:off x="6407289" y="3972136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4436339" y="2630445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311700" y="2928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espacio de hipótesis</a:t>
            </a:r>
            <a:endParaRPr/>
          </a:p>
        </p:txBody>
      </p:sp>
      <p:sp>
        <p:nvSpPr>
          <p:cNvPr id="165" name="Google Shape;165;p23"/>
          <p:cNvSpPr/>
          <p:nvPr/>
        </p:nvSpPr>
        <p:spPr>
          <a:xfrm>
            <a:off x="574427" y="1291900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3"/>
          <p:cNvSpPr/>
          <p:nvPr/>
        </p:nvSpPr>
        <p:spPr>
          <a:xfrm>
            <a:off x="4714182" y="1384136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/>
          <p:nvPr/>
        </p:nvSpPr>
        <p:spPr>
          <a:xfrm>
            <a:off x="272925" y="1965675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1410515" y="1892862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/>
          <p:nvPr/>
        </p:nvSpPr>
        <p:spPr>
          <a:xfrm>
            <a:off x="773603" y="2819095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/>
          <p:nvPr/>
        </p:nvSpPr>
        <p:spPr>
          <a:xfrm>
            <a:off x="841720" y="2055497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3"/>
          <p:cNvSpPr/>
          <p:nvPr/>
        </p:nvSpPr>
        <p:spPr>
          <a:xfrm>
            <a:off x="1194303" y="1307936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3"/>
          <p:cNvSpPr/>
          <p:nvPr/>
        </p:nvSpPr>
        <p:spPr>
          <a:xfrm>
            <a:off x="1410515" y="2477789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3"/>
          <p:cNvSpPr/>
          <p:nvPr/>
        </p:nvSpPr>
        <p:spPr>
          <a:xfrm>
            <a:off x="2063196" y="1961270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3"/>
          <p:cNvSpPr/>
          <p:nvPr/>
        </p:nvSpPr>
        <p:spPr>
          <a:xfrm>
            <a:off x="1778867" y="3148769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3"/>
          <p:cNvSpPr/>
          <p:nvPr/>
        </p:nvSpPr>
        <p:spPr>
          <a:xfrm>
            <a:off x="2179751" y="1290375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3"/>
          <p:cNvSpPr/>
          <p:nvPr/>
        </p:nvSpPr>
        <p:spPr>
          <a:xfrm>
            <a:off x="2359001" y="3418759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/>
          <p:nvPr/>
        </p:nvSpPr>
        <p:spPr>
          <a:xfrm>
            <a:off x="2934732" y="3318166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2350167" y="2646988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1979309" y="3846317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1107774" y="3582679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3351523" y="4274664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"/>
          <p:cNvSpPr/>
          <p:nvPr/>
        </p:nvSpPr>
        <p:spPr>
          <a:xfrm>
            <a:off x="2608019" y="4096290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3724142" y="1336098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5049728" y="2049398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3"/>
          <p:cNvSpPr/>
          <p:nvPr/>
        </p:nvSpPr>
        <p:spPr>
          <a:xfrm>
            <a:off x="4262938" y="1805510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3"/>
          <p:cNvSpPr/>
          <p:nvPr/>
        </p:nvSpPr>
        <p:spPr>
          <a:xfrm>
            <a:off x="4296459" y="2690918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3"/>
          <p:cNvSpPr/>
          <p:nvPr/>
        </p:nvSpPr>
        <p:spPr>
          <a:xfrm>
            <a:off x="4544652" y="2248214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3952849" y="2251066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>
            <a:off x="3281755" y="3886082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3"/>
          <p:cNvSpPr/>
          <p:nvPr/>
        </p:nvSpPr>
        <p:spPr>
          <a:xfrm>
            <a:off x="4456169" y="3455815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3"/>
          <p:cNvSpPr/>
          <p:nvPr/>
        </p:nvSpPr>
        <p:spPr>
          <a:xfrm>
            <a:off x="4875602" y="3025547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5295036" y="2681333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5295036" y="3455815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4959489" y="3972136"/>
            <a:ext cx="281700" cy="2889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2988539" y="2630445"/>
            <a:ext cx="500700" cy="5136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6" name="Google Shape;196;p23"/>
          <p:cNvCxnSpPr/>
          <p:nvPr/>
        </p:nvCxnSpPr>
        <p:spPr>
          <a:xfrm>
            <a:off x="2727250" y="1221925"/>
            <a:ext cx="2216400" cy="3609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23"/>
          <p:cNvCxnSpPr/>
          <p:nvPr/>
        </p:nvCxnSpPr>
        <p:spPr>
          <a:xfrm>
            <a:off x="3466100" y="1254250"/>
            <a:ext cx="767400" cy="3609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23"/>
          <p:cNvCxnSpPr/>
          <p:nvPr/>
        </p:nvCxnSpPr>
        <p:spPr>
          <a:xfrm rot="10800000">
            <a:off x="3048000" y="1093875"/>
            <a:ext cx="1592400" cy="3808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" name="Google Shape;199;p23"/>
          <p:cNvSpPr/>
          <p:nvPr/>
        </p:nvSpPr>
        <p:spPr>
          <a:xfrm>
            <a:off x="3180296" y="1150900"/>
            <a:ext cx="1990825" cy="3637375"/>
          </a:xfrm>
          <a:custGeom>
            <a:rect b="b" l="l" r="r" t="t"/>
            <a:pathLst>
              <a:path extrusionOk="0" h="145495" w="79633">
                <a:moveTo>
                  <a:pt x="2906" y="0"/>
                </a:moveTo>
                <a:cubicBezTo>
                  <a:pt x="6127" y="16103"/>
                  <a:pt x="22419" y="78526"/>
                  <a:pt x="22230" y="96618"/>
                </a:cubicBezTo>
                <a:cubicBezTo>
                  <a:pt x="22041" y="114710"/>
                  <a:pt x="4612" y="103343"/>
                  <a:pt x="1770" y="108553"/>
                </a:cubicBezTo>
                <a:cubicBezTo>
                  <a:pt x="-1072" y="113763"/>
                  <a:pt x="-598" y="125888"/>
                  <a:pt x="5180" y="127877"/>
                </a:cubicBezTo>
                <a:cubicBezTo>
                  <a:pt x="10958" y="129866"/>
                  <a:pt x="24030" y="117552"/>
                  <a:pt x="36439" y="120488"/>
                </a:cubicBezTo>
                <a:cubicBezTo>
                  <a:pt x="48848" y="123424"/>
                  <a:pt x="72434" y="141327"/>
                  <a:pt x="79633" y="145495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Google Shape;200;p23"/>
          <p:cNvSpPr txBox="1"/>
          <p:nvPr/>
        </p:nvSpPr>
        <p:spPr>
          <a:xfrm>
            <a:off x="5922700" y="914500"/>
            <a:ext cx="29097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Source Code Pro"/>
                <a:ea typeface="Source Code Pro"/>
                <a:cs typeface="Source Code Pro"/>
                <a:sym typeface="Source Code Pro"/>
              </a:rPr>
              <a:t>Todas estas funciones son nuestro espacio de hipótesis. 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Source Code Pro"/>
                <a:ea typeface="Source Code Pro"/>
                <a:cs typeface="Source Code Pro"/>
                <a:sym typeface="Source Code Pro"/>
              </a:rPr>
              <a:t>Nosotros buscaremos elegir la mejor de ellas, es decir queremos la que tenga menor error y que </a:t>
            </a:r>
            <a:r>
              <a:rPr lang="es" sz="1800">
                <a:latin typeface="Source Code Pro"/>
                <a:ea typeface="Source Code Pro"/>
                <a:cs typeface="Source Code Pro"/>
                <a:sym typeface="Source Code Pro"/>
              </a:rPr>
              <a:t>esté</a:t>
            </a:r>
            <a:r>
              <a:rPr lang="es" sz="1800">
                <a:latin typeface="Source Code Pro"/>
                <a:ea typeface="Source Code Pro"/>
                <a:cs typeface="Source Code Pro"/>
                <a:sym typeface="Source Code Pro"/>
              </a:rPr>
              <a:t> menos sobreajustada.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&lt;math xmlns=&quot;http://www.w3.org/1998/Math/MathML&quot;&gt;&lt;mi&gt;h&lt;/mi&gt;&lt;mo&gt;&amp;#xA0;&lt;/mo&gt;&lt;mo&gt;&amp;#x2208;&lt;/mo&gt;&lt;mo&gt;&amp;#xA0;&lt;/mo&gt;&lt;mi&gt;H&lt;/mi&gt;&lt;/math&gt;" id="201" name="Google Shape;201;p23" title="h space element of space 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913" y="768125"/>
            <a:ext cx="1330166" cy="325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>
            <p:ph type="title"/>
          </p:nvPr>
        </p:nvSpPr>
        <p:spPr>
          <a:xfrm>
            <a:off x="762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/>
              <a:t>¿cómo representamos la hipótesis?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&lt;math xmlns=&quot;http://www.w3.org/1998/Math/MathML&quot;&gt;&lt;mi&gt;&amp;#x3B2;&lt;/mi&gt;&lt;mo&gt;&amp;#xA0;&lt;/mo&gt;&lt;mo&gt;=&lt;/mo&gt;&lt;mfenced open=&quot;[&quot; close=&quot;]&quot;&gt;&lt;mtable&gt;&lt;mtr&gt;&lt;mtd&gt;&lt;msub&gt;&lt;mi&gt;&amp;#x3B2;&lt;/mi&gt;&lt;mn&gt;0&lt;/mn&gt;&lt;/msub&gt;&lt;/mtd&gt;&lt;/mtr&gt;&lt;mtr&gt;&lt;mtd&gt;&lt;mo&gt;&amp;#x22EE;&lt;/mo&gt;&lt;/mtd&gt;&lt;/mtr&gt;&lt;mtr&gt;&lt;mtd&gt;&lt;msub&gt;&lt;mi&gt;&amp;#x3B2;&lt;/mi&gt;&lt;mi&gt;n&lt;/mi&gt;&lt;/msub&gt;&lt;/mtd&gt;&lt;/mtr&gt;&lt;/mtable&gt;&lt;/mfenced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i&gt;x&lt;/mi&gt;&lt;mo&gt;&amp;#xA0;&lt;/mo&gt;&lt;mo&gt;=&lt;/mo&gt;&lt;mfenced open=&quot;[&quot; close=&quot;]&quot;&gt;&lt;mtable&gt;&lt;mtr&gt;&lt;mtd&gt;&lt;msub&gt;&lt;mi&gt;x&lt;/mi&gt;&lt;mn&gt;0&lt;/mn&gt;&lt;/msub&gt;&lt;/mtd&gt;&lt;/mtr&gt;&lt;mtr&gt;&lt;mtd&gt;&lt;mo&gt;&amp;#x22EE;&lt;/mo&gt;&lt;/mtd&gt;&lt;/mtr&gt;&lt;mtr&gt;&lt;mtd&gt;&lt;msub&gt;&lt;mi&gt;x&lt;/mi&gt;&lt;mi&gt;n&lt;/mi&gt;&lt;/msub&gt;&lt;/mtd&gt;&lt;/mtr&gt;&lt;/mtable&gt;&lt;/mfenced&gt;&lt;/math&gt;" id="207" name="Google Shape;207;p24" title="beta space equals open square brackets table row cell beta subscript 0 end cell row vertical ellipsis row cell beta subscript n end cell end table close square brackets space space space space space space space space space space x space equals open square brackets table row cell x subscript 0 end cell row vertical ellipsis row cell x subscript n end cell end table close square bracke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3219672"/>
            <a:ext cx="3265701" cy="160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&gt;&lt;mi&gt;h&lt;/mi&gt;&lt;mfenced&gt;&lt;mi&gt;x&lt;/mi&gt;&lt;/mfenced&gt;&lt;mo&gt;&amp;#xA0;&lt;/mo&gt;&lt;mo&gt;=&lt;/mo&gt;&lt;mo&gt;&amp;#x2009;&lt;/mo&gt;&lt;munderover&gt;&lt;mrow&gt;&lt;mo&gt;&amp;#x2211;&lt;/mo&gt;&lt;msub&gt;&lt;mi&gt;&amp;#x3B2;&lt;/mi&gt;&lt;mrow&gt;&lt;mi&gt;i&lt;/mi&gt;&lt;mo&gt;&amp;#xA0;&lt;/mo&gt;&lt;/mrow&gt;&lt;/msub&gt;&lt;msub&gt;&lt;mi&gt;x&lt;/mi&gt;&lt;mi&gt;i&lt;/mi&gt;&lt;/msub&gt;&lt;/mrow&gt;&lt;mrow&gt;&lt;mi&gt;i&lt;/mi&gt;&lt;mo&gt;=&lt;/mo&gt;&lt;mn&gt;0&lt;/mn&gt;&lt;/mrow&gt;&lt;mi&gt;n&lt;/mi&gt;&lt;/munderover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i&gt;d&lt;/mi&gt;&lt;mi&gt;o&lt;/mi&gt;&lt;mi&gt;n&lt;/mi&gt;&lt;mi&gt;d&lt;/mi&gt;&lt;mi&gt;e&lt;/mi&gt;&lt;mo&gt;&amp;#xA0;&lt;/mo&gt;&lt;msub&gt;&lt;mi&gt;x&lt;/mi&gt;&lt;mi&gt;o&lt;/mi&gt;&lt;/msub&gt;&lt;mo&gt;=&lt;/mo&gt;&lt;mn&gt;1&lt;/mn&gt;&lt;/math&gt;" id="208" name="Google Shape;208;p24" title="h open parentheses x close parentheses space equals thin space stack sum beta subscript i space end subscript x subscript i with i equals 0 below and n on top space space space space space space space space space d o n d e space x subscript o equals 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99" y="1960129"/>
            <a:ext cx="4343399" cy="992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&gt;&lt;mi&gt;h&lt;/mi&gt;&lt;mfenced&gt;&lt;mi&gt;x&lt;/mi&gt;&lt;/mfenced&gt;&lt;mo&gt;&amp;#xA0;&lt;/mo&gt;&lt;mo&gt;=&lt;/mo&gt;&lt;mo&gt;&amp;#xA0;&lt;/mo&gt;&lt;msub&gt;&lt;mi&gt;&amp;#x3B2;&lt;/mi&gt;&lt;mn&gt;0&lt;/mn&gt;&lt;/msub&gt;&lt;mo&gt;+&lt;/mo&gt;&lt;msub&gt;&lt;mi&gt;&amp;#x3B2;&lt;/mi&gt;&lt;mn&gt;1&lt;/mn&gt;&lt;/msub&gt;&lt;msub&gt;&lt;mi&gt;x&lt;/mi&gt;&lt;mn&gt;1&lt;/mn&gt;&lt;/msub&gt;&lt;mo&gt;+&lt;/mo&gt;&lt;mo&gt;&amp;#xA0;&lt;/mo&gt;&lt;mo&gt;.&lt;/mo&gt;&lt;mo&gt;.&lt;/mo&gt;&lt;mo&gt;.&lt;/mo&gt;&lt;mo&gt;&amp;#xA0;&lt;/mo&gt;&lt;mo&gt;+&lt;/mo&gt;&lt;msub&gt;&lt;mi&gt;&amp;#x3B2;&lt;/mi&gt;&lt;mi&gt;n&lt;/mi&gt;&lt;/msub&gt;&lt;msub&gt;&lt;mi&gt;x&lt;/mi&gt;&lt;mi&gt;n&lt;/mi&gt;&lt;/msub&gt;&lt;/math&gt;" id="209" name="Google Shape;209;p24" title="h open parentheses x close parentheses space equals space beta subscript 0 plus beta subscript 1 x subscript 1 plus space... space plus beta subscript n x subscript 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1" y="1376165"/>
            <a:ext cx="4343402" cy="359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&gt;&lt;mi&gt;&amp;#x3B2;&lt;/mi&gt;&lt;mo&gt;&amp;#xA0;&lt;/mo&gt;&lt;mo&gt;&amp;#x2192;&lt;/mo&gt;&lt;mo&gt;&amp;#xA0;&lt;/mo&gt;&lt;mi&gt;p&lt;/mi&gt;&lt;mi&gt;a&lt;/mi&gt;&lt;mi&gt;r&lt;/mi&gt;&lt;mi&gt;&amp;#xE1;&lt;/mi&gt;&lt;mi&gt;m&lt;/mi&gt;&lt;mi&gt;e&lt;/mi&gt;&lt;mi&gt;t&lt;/mi&gt;&lt;mi&gt;r&lt;/mi&gt;&lt;mi&gt;o&lt;/mi&gt;&lt;mi&gt;s&lt;/mi&gt;&lt;mo&gt;&amp;#xA0;&lt;/mo&gt;&lt;mi&gt;d&lt;/mi&gt;&lt;mi&gt;e&lt;/mi&gt;&lt;mo&gt;&amp;#xA0;&lt;/mo&gt;&lt;mi&gt;a&lt;/mi&gt;&lt;mi&gt;p&lt;/mi&gt;&lt;mi&gt;r&lt;/mi&gt;&lt;mi&gt;e&lt;/mi&gt;&lt;mi&gt;n&lt;/mi&gt;&lt;mi&gt;d&lt;/mi&gt;&lt;mi&gt;i&lt;/mi&gt;&lt;mi&gt;z&lt;/mi&gt;&lt;mi&gt;a&lt;/mi&gt;&lt;mi&gt;j&lt;/mi&gt;&lt;mi&gt;e&lt;/mi&gt;&lt;mspace linebreak=&quot;newline&quot;/&gt;&lt;mi&gt;x&lt;/mi&gt;&lt;mo&gt;&amp;#xA0;&lt;/mo&gt;&lt;mo&gt;&amp;#x2192;&lt;/mo&gt;&lt;mo&gt;&amp;#xA0;&lt;/mo&gt;&lt;mi&gt;c&lt;/mi&gt;&lt;mi&gt;a&lt;/mi&gt;&lt;mi&gt;r&lt;/mi&gt;&lt;mi&gt;a&lt;/mi&gt;&lt;mi&gt;c&lt;/mi&gt;&lt;mi&gt;t&lt;/mi&gt;&lt;mi&gt;e&lt;/mi&gt;&lt;mi&gt;r&lt;/mi&gt;&lt;mi&gt;&amp;#xED;&lt;/mi&gt;&lt;mi&gt;s&lt;/mi&gt;&lt;mi&gt;t&lt;/mi&gt;&lt;mi&gt;i&lt;/mi&gt;&lt;mi&gt;c&lt;/mi&gt;&lt;mi&gt;a&lt;/mi&gt;&lt;mi&gt;s&lt;/mi&gt;&lt;mo&gt;&amp;#xA0;&lt;/mo&gt;&lt;mfenced&gt;&lt;mrow&gt;&lt;mi&gt;v&lt;/mi&gt;&lt;mi&gt;a&lt;/mi&gt;&lt;mi&gt;r&lt;/mi&gt;&lt;mi&gt;i&lt;/mi&gt;&lt;mi&gt;a&lt;/mi&gt;&lt;mi&gt;b&lt;/mi&gt;&lt;mi&gt;l&lt;/mi&gt;&lt;mi&gt;e&lt;/mi&gt;&lt;mi&gt;s&lt;/mi&gt;&lt;mo&gt;&amp;#xA0;&lt;/mo&gt;&lt;mi&gt;i&lt;/mi&gt;&lt;mi&gt;n&lt;/mi&gt;&lt;mi&gt;d&lt;/mi&gt;&lt;mi&gt;e&lt;/mi&gt;&lt;mi&gt;p&lt;/mi&gt;&lt;mi&gt;e&lt;/mi&gt;&lt;mi&gt;n&lt;/mi&gt;&lt;mi&gt;d&lt;/mi&gt;&lt;mi&gt;i&lt;/mi&gt;&lt;mi&gt;e&lt;/mi&gt;&lt;mi&gt;n&lt;/mi&gt;&lt;mi&gt;t&lt;/mi&gt;&lt;mi&gt;e&lt;/mi&gt;&lt;mi&gt;s&lt;/mi&gt;&lt;/mrow&gt;&lt;/mfenced&gt;&lt;mspace linebreak=&quot;newline&quot;/&gt;&lt;mi&gt;y&lt;/mi&gt;&lt;mo&gt;&amp;#xA0;&lt;/mo&gt;&lt;mo&gt;&amp;#x2192;&lt;/mo&gt;&lt;mo&gt;&amp;#xA0;&lt;/mo&gt;&lt;mi&gt;v&lt;/mi&gt;&lt;mi&gt;a&lt;/mi&gt;&lt;mi&gt;r&lt;/mi&gt;&lt;mi&gt;i&lt;/mi&gt;&lt;mi&gt;a&lt;/mi&gt;&lt;mi&gt;b&lt;/mi&gt;&lt;mi&gt;l&lt;/mi&gt;&lt;mi&gt;e&lt;/mi&gt;&lt;mo&gt;&amp;#xA0;&lt;/mo&gt;&lt;mi&gt;o&lt;/mi&gt;&lt;mi&gt;b&lt;/mi&gt;&lt;mi&gt;j&lt;/mi&gt;&lt;mi&gt;e&lt;/mi&gt;&lt;mi&gt;t&lt;/mi&gt;&lt;mi&gt;i&lt;/mi&gt;&lt;mi&gt;v&lt;/mi&gt;&lt;mi&gt;o&lt;/mi&gt;&lt;mo&gt;&amp;#xA0;&lt;/mo&gt;&lt;mfenced&gt;&lt;mrow&gt;&lt;mi&gt;v&lt;/mi&gt;&lt;mi&gt;a&lt;/mi&gt;&lt;mi&gt;r&lt;/mi&gt;&lt;mi&gt;i&lt;/mi&gt;&lt;mi&gt;a&lt;/mi&gt;&lt;mi&gt;b&lt;/mi&gt;&lt;mi&gt;l&lt;/mi&gt;&lt;mi&gt;e&lt;/mi&gt;&lt;mo&gt;&amp;#xA0;&lt;/mo&gt;&lt;mi&gt;d&lt;/mi&gt;&lt;mi&gt;e&lt;/mi&gt;&lt;mi&gt;p&lt;/mi&gt;&lt;mi&gt;e&lt;/mi&gt;&lt;mi&gt;n&lt;/mi&gt;&lt;mi&gt;d&lt;/mi&gt;&lt;mi&gt;i&lt;/mi&gt;&lt;mi&gt;e&lt;/mi&gt;&lt;mi&gt;n&lt;/mi&gt;&lt;mi&gt;t&lt;/mi&gt;&lt;mi&gt;e&lt;/mi&gt;&lt;/mrow&gt;&lt;/mfenced&gt;&lt;mo&gt;,&lt;/mo&gt;&lt;mspace linebreak=&quot;newline&quot;/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i&gt;e&lt;/mi&gt;&lt;mi&gt;s&lt;/mi&gt;&lt;mo&gt;&amp;#xA0;&lt;/mo&gt;&lt;mi&gt;l&lt;/mi&gt;&lt;mi&gt;a&lt;/mi&gt;&lt;mo&gt;&amp;#xA0;&lt;/mo&gt;&lt;mi&gt;d&lt;/mi&gt;&lt;mi&gt;e&lt;/mi&gt;&lt;mo&gt;&amp;#xA0;&lt;/mo&gt;&lt;mi&gt;e&lt;/mi&gt;&lt;mi&gt;n&lt;/mi&gt;&lt;mi&gt;t&lt;/mi&gt;&lt;mi&gt;r&lt;/mi&gt;&lt;mi&gt;e&lt;/mi&gt;&lt;mi&gt;n&lt;/mi&gt;&lt;mi&gt;a&lt;/mi&gt;&lt;mi&gt;m&lt;/mi&gt;&lt;mi&gt;i&lt;/mi&gt;&lt;mi&gt;e&lt;/mi&gt;&lt;mi&gt;n&lt;/mi&gt;&lt;mi&gt;t&lt;/mi&gt;&lt;mi&gt;o&lt;/mi&gt;&lt;mspace linebreak=&quot;newline&quot;/&gt;&lt;mi&gt;n&lt;/mi&gt;&lt;mo&gt;&amp;#xA0;&lt;/mo&gt;&lt;mo&gt;&amp;#x2192;&lt;/mo&gt;&lt;mo&gt;&amp;#xA0;&lt;/mo&gt;&lt;mo&gt;#&lt;/mo&gt;&lt;mo&gt;&amp;#xA0;&lt;/mo&gt;&lt;mi&gt;d&lt;/mi&gt;&lt;mi&gt;e&lt;/mi&gt;&lt;mo&gt;&amp;#xA0;&lt;/mo&gt;&lt;mi&gt;c&lt;/mi&gt;&lt;mi&gt;a&lt;/mi&gt;&lt;mi&gt;r&lt;/mi&gt;&lt;mi&gt;a&lt;/mi&gt;&lt;mi&gt;c&lt;/mi&gt;&lt;mi&gt;t&lt;/mi&gt;&lt;mi&gt;e&lt;/mi&gt;&lt;mi&gt;r&lt;/mi&gt;&lt;mi&gt;&amp;#xED;&lt;/mi&gt;&lt;mi&gt;s&lt;/mi&gt;&lt;mi&gt;t&lt;/mi&gt;&lt;mi&gt;i&lt;/mi&gt;&lt;mi&gt;c&lt;/mi&gt;&lt;mi&gt;a&lt;/mi&gt;&lt;mi&gt;s&lt;/mi&gt;&lt;mspace linebreak=&quot;newline&quot;/&gt;&lt;mi&gt;m&lt;/mi&gt;&lt;mo&gt;&amp;#xA0;&lt;/mo&gt;&lt;mo&gt;&amp;#x2192;&lt;/mo&gt;&lt;mo&gt;#&lt;/mo&gt;&lt;mo&gt;&amp;#xA0;&lt;/mo&gt;&lt;mi&gt;d&lt;/mi&gt;&lt;mi&gt;e&lt;/mi&gt;&lt;mo&gt;&amp;#xA0;&lt;/mo&gt;&lt;mi&gt;e&lt;/mi&gt;&lt;mi&gt;j&lt;/mi&gt;&lt;mi&gt;e&lt;/mi&gt;&lt;mi&gt;m&lt;/mi&gt;&lt;mi&gt;p&lt;/mi&gt;&lt;mi&gt;l&lt;/mi&gt;&lt;mi&gt;o&lt;/mi&gt;&lt;mi&gt;s&lt;/mi&gt;&lt;mo&gt;&amp;#xA0;&lt;/mo&gt;&lt;mi&gt;d&lt;/mi&gt;&lt;mi&gt;e&lt;/mi&gt;&lt;mo&gt;&amp;#xA0;&lt;/mo&gt;&lt;mi&gt;e&lt;/mi&gt;&lt;mi&gt;n&lt;/mi&gt;&lt;mi&gt;t&lt;/mi&gt;&lt;mi&gt;r&lt;/mi&gt;&lt;mi&gt;e&lt;/mi&gt;&lt;mi&gt;n&lt;/mi&gt;&lt;mi&gt;a&lt;/mi&gt;&lt;mi&gt;m&lt;/mi&gt;&lt;mi&gt;i&lt;/mi&gt;&lt;mi&gt;e&lt;/mi&gt;&lt;mi&gt;n&lt;/mi&gt;&lt;mi&gt;t&lt;/mi&gt;&lt;mi&gt;o&lt;/mi&gt;&lt;mspace linebreak=&quot;newline&quot;/&gt;&lt;mfenced&gt;&lt;mrow&gt;&lt;mi&gt;x&lt;/mi&gt;&lt;mo&gt;,&lt;/mo&gt;&lt;mi&gt;y&lt;/mi&gt;&lt;/mrow&gt;&lt;/mfenced&gt;&lt;mo&gt;&amp;#xA0;&lt;/mo&gt;&lt;mo&gt;&amp;#x2192;&lt;/mo&gt;&lt;mo&gt;&amp;#xA0;&lt;/mo&gt;&lt;mi&gt;t&lt;/mi&gt;&lt;mi&gt;u&lt;/mi&gt;&lt;mi&gt;p&lt;/mi&gt;&lt;mi&gt;l&lt;/mi&gt;&lt;mi&gt;a&lt;/mi&gt;&lt;mo&gt;&amp;#xA0;&lt;/mo&gt;&lt;mi&gt;q&lt;/mi&gt;&lt;mi&gt;u&lt;/mi&gt;&lt;mi&gt;e&lt;/mi&gt;&lt;mo&gt;&amp;#xA0;&lt;/mo&gt;&lt;mi&gt;r&lt;/mi&gt;&lt;mi&gt;e&lt;/mi&gt;&lt;mi&gt;p&lt;/mi&gt;&lt;mi&gt;r&lt;/mi&gt;&lt;mi&gt;e&lt;/mi&gt;&lt;mi&gt;s&lt;/mi&gt;&lt;mi&gt;e&lt;/mi&gt;&lt;mi&gt;n&lt;/mi&gt;&lt;mi&gt;t&lt;/mi&gt;&lt;mi&gt;a&lt;/mi&gt;&lt;mo&gt;&amp;#xA0;&lt;/mo&gt;&lt;mi&gt;u&lt;/mi&gt;&lt;mi&gt;n&lt;/mi&gt;&lt;mo&gt;&amp;#xA0;&lt;/mo&gt;&lt;mi&gt;e&lt;/mi&gt;&lt;mi&gt;j&lt;/mi&gt;&lt;mi&gt;e&lt;/mi&gt;&lt;mi&gt;m&lt;/mi&gt;&lt;mi&gt;p&lt;/mi&gt;&lt;mi&gt;l&lt;/mi&gt;&lt;mi&gt;o&lt;/mi&gt;&lt;mo&gt;&amp;#xA0;&lt;/mo&gt;&lt;mi&gt;d&lt;/mi&gt;&lt;mi&gt;e&lt;/mi&gt;&lt;mo&gt;&amp;#xA0;&lt;/mo&gt;&lt;mspace linebreak=&quot;newline&quot;/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i&gt;e&lt;/mi&gt;&lt;mi&gt;n&lt;/mi&gt;&lt;mi&gt;t&lt;/mi&gt;&lt;mi&gt;r&lt;/mi&gt;&lt;mi&gt;e&lt;/mi&gt;&lt;mi&gt;n&lt;/mi&gt;&lt;mi&gt;a&lt;/mi&gt;&lt;mi&gt;m&lt;/mi&gt;&lt;mi&gt;i&lt;/mi&gt;&lt;mi&gt;e&lt;/mi&gt;&lt;mi&gt;n&lt;/mi&gt;&lt;mi&gt;t&lt;/mi&gt;&lt;mi&gt;o&lt;/mi&gt;&lt;mspace linebreak=&quot;newline&quot;/&gt;&lt;mi&gt;h&lt;/mi&gt;&lt;mfenced&gt;&lt;mi&gt;x&lt;/mi&gt;&lt;/mfenced&gt;&lt;mo&gt;&amp;#xA0;&lt;/mo&gt;&lt;mo&gt;&amp;#x2192;&lt;/mo&gt;&lt;mo&gt;&amp;#xA0;&lt;/mo&gt;&lt;mi&gt;h&lt;/mi&gt;&lt;mi&gt;i&lt;/mi&gt;&lt;mi&gt;p&lt;/mi&gt;&lt;mi&gt;&amp;#xF3;&lt;/mi&gt;&lt;mi&gt;t&lt;/mi&gt;&lt;mi&gt;e&lt;/mi&gt;&lt;mi&gt;s&lt;/mi&gt;&lt;mi&gt;i&lt;/mi&gt;&lt;mi&gt;s&lt;/mi&gt;&lt;mo&gt;&amp;#xA0;&lt;/mo&gt;&lt;mi&gt;o&lt;/mi&gt;&lt;mo&gt;&amp;#xA0;&lt;/mo&gt;&lt;mi&gt;p&lt;/mi&gt;&lt;mi&gt;r&lt;/mi&gt;&lt;mi&gt;e&lt;/mi&gt;&lt;mi&gt;d&lt;/mi&gt;&lt;mi&gt;i&lt;/mi&gt;&lt;mi&gt;c&lt;/mi&gt;&lt;mi&gt;c&lt;/mi&gt;&lt;mi&gt;i&lt;/mi&gt;&lt;mi&gt;&amp;#xF3;&lt;/mi&gt;&lt;mi&gt;n&lt;/mi&gt;&lt;mo&gt;&amp;#xA0;&lt;/mo&gt;&lt;mfenced&gt;&lt;msub&gt;&lt;mi&gt;y&lt;/mi&gt;&lt;mrow&gt;&lt;mi&gt;p&lt;/mi&gt;&lt;mi&gt;r&lt;/mi&gt;&lt;mi&gt;e&lt;/mi&gt;&lt;mi&gt;d&lt;/mi&gt;&lt;mi&gt;i&lt;/mi&gt;&lt;mi&gt;c&lt;/mi&gt;&lt;mi&gt;h&lt;/mi&gt;&lt;mi&gt;a&lt;/mi&gt;&lt;/mrow&gt;&lt;/msub&gt;&lt;/mfenced&gt;&lt;/math&gt;" id="210" name="Google Shape;210;p24" title="beta space rightwards arrow space p a r á m e t r o s space d e space a p r e n d i z a j e&#10;x space rightwards arrow space c a r a c t e r í s t i c a s space open parentheses v a r i a b l e s space i n d e p e n d i e n t e s close parentheses&#10;y space rightwards arrow space v a r i a b l e space o b j e t i v o space open parentheses v a r i a b l e space d e p e n d i e n t e close parentheses comma&#10;space space space space space space space space space e s space l a space d e space e n t r e n a m i e n t o&#10;n space rightwards arrow space # space d e space c a r a c t e r í s t i c a s&#10;m space rightwards arrow # space d e space e j e m p l o s space d e space e n t r e n a m i e n t o&#10;open parentheses x comma y close parentheses space rightwards arrow space t u p l a space q u e space r e p r e s e n t a space u n space e j e m p l o space d e space&#10;space space space space space space space space space space space space space space space space space e n t r e n a m i e n t o&#10;h open parentheses x close parentheses space rightwards arrow space h i p ó t e s i s space o space p r e d i c c i ó n space open parentheses y subscript p r e d i c h a end subscript close parenthese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9900" y="1804500"/>
            <a:ext cx="4103151" cy="30272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 txBox="1"/>
          <p:nvPr/>
        </p:nvSpPr>
        <p:spPr>
          <a:xfrm>
            <a:off x="5036600" y="1095325"/>
            <a:ext cx="217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Source Code Pro"/>
                <a:ea typeface="Source Code Pro"/>
                <a:cs typeface="Source Code Pro"/>
                <a:sym typeface="Source Code Pro"/>
              </a:rPr>
              <a:t>Donde: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/>
          <p:nvPr>
            <p:ph type="title"/>
          </p:nvPr>
        </p:nvSpPr>
        <p:spPr>
          <a:xfrm>
            <a:off x="762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/>
              <a:t>¿cómo escoger el mejor conjunto de betas?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5"/>
          <p:cNvSpPr txBox="1"/>
          <p:nvPr>
            <p:ph idx="1" type="body"/>
          </p:nvPr>
        </p:nvSpPr>
        <p:spPr>
          <a:xfrm>
            <a:off x="311700" y="1322450"/>
            <a:ext cx="8520600" cy="21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algoritmo de aprendizaje se encargará de obtener el mejor conjunto de betas (parámetros de aprendizaje) de acuerdo a cierto criterio, de tal forma que h(x) sea lo más parecida a y para cada ejemplo de entrenamiento.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&lt;math xmlns=&quot;http://www.w3.org/1998/Math/MathML&quot;&gt;&lt;mi&gt;v&lt;/mi&gt;&lt;mi&gt;a&lt;/mi&gt;&lt;mi&gt;l&lt;/mi&gt;&lt;mi&gt;o&lt;/mi&gt;&lt;mi&gt;r&lt;/mi&gt;&lt;mi&gt;e&lt;/mi&gt;&lt;mi&gt;s&lt;/mi&gt;&lt;mo&gt;&amp;#xA0;&lt;/mo&gt;&lt;mi&gt;d&lt;/mi&gt;&lt;mi&gt;e&lt;/mi&gt;&lt;mo&gt;&amp;#xA0;&lt;/mo&gt;&lt;mi&gt;&amp;#x3B2;&lt;/mi&gt;&lt;mo&gt;&amp;#xA0;&lt;/mo&gt;&lt;mi&gt;q&lt;/mi&gt;&lt;mi&gt;u&lt;/mi&gt;&lt;mi&gt;e&lt;/mi&gt;&lt;mo&gt;&amp;#xA0;&lt;/mo&gt;&lt;mi&gt;m&lt;/mi&gt;&lt;mi&gt;i&lt;/mi&gt;&lt;mi&gt;n&lt;/mi&gt;&lt;mi&gt;i&lt;/mi&gt;&lt;mi&gt;m&lt;/mi&gt;&lt;mi&gt;i&lt;/mi&gt;&lt;mi&gt;c&lt;/mi&gt;&lt;mi&gt;e&lt;/mi&gt;&lt;mi&gt;n&lt;/mi&gt;&lt;mo&gt;&amp;#xA0;&lt;/mo&gt;&lt;mi&gt;J&lt;/mi&gt;&lt;mfenced&gt;&lt;mi&gt;&amp;#x3B2;&lt;/mi&gt;&lt;/mfenced&gt;&lt;mo&gt;=&lt;/mo&gt;&lt;mfrac&gt;&lt;mn&gt;1&lt;/mn&gt;&lt;mn&gt;2&lt;/mn&gt;&lt;/mfrac&gt;&lt;munderover&gt;&lt;mo&gt;&amp;#x2211;&lt;/mo&gt;&lt;mrow&gt;&lt;mi&gt;i&lt;/mi&gt;&lt;mo&gt;=&lt;/mo&gt;&lt;mn&gt;1&lt;/mn&gt;&lt;/mrow&gt;&lt;mi&gt;m&lt;/mi&gt;&lt;/munderover&gt;&lt;msup&gt;&lt;mfenced&gt;&lt;mrow&gt;&lt;msub&gt;&lt;mi&gt;h&lt;/mi&gt;&lt;mi&gt;i&lt;/mi&gt;&lt;/msub&gt;&lt;mfenced&gt;&lt;mi&gt;x&lt;/mi&gt;&lt;/mfenced&gt;&lt;mo&gt;-&lt;/mo&gt;&lt;msub&gt;&lt;mi&gt;y&lt;/mi&gt;&lt;mi&gt;i&lt;/mi&gt;&lt;/msub&gt;&lt;/mrow&gt;&lt;/mfenced&gt;&lt;mn&gt;2&lt;/mn&gt;&lt;/msup&gt;&lt;mspace linebreak=&quot;newline&quot;/&gt;&lt;mi&gt;p&lt;/mi&gt;&lt;mi&gt;a&lt;/mi&gt;&lt;mi&gt;r&lt;/mi&gt;&lt;mi&gt;a&lt;/mi&gt;&lt;mo&gt;&amp;#xA0;&lt;/mo&gt;&lt;mi&gt;r&lt;/mi&gt;&lt;mi&gt;e&lt;/mi&gt;&lt;mi&gt;g&lt;/mi&gt;&lt;mi&gt;r&lt;/mi&gt;&lt;mi&gt;e&lt;/mi&gt;&lt;mi&gt;s&lt;/mi&gt;&lt;mi&gt;i&lt;/mi&gt;&lt;mi&gt;&amp;#xF3;&lt;/mi&gt;&lt;mi&gt;n&lt;/mi&gt;&lt;mo&gt;&amp;#xA0;&lt;/mo&gt;&lt;mi&gt;l&lt;/mi&gt;&lt;mi&gt;i&lt;/mi&gt;&lt;mi&gt;n&lt;/mi&gt;&lt;mi&gt;e&lt;/mi&gt;&lt;mi&gt;a&lt;/mi&gt;&lt;mi&gt;l&lt;/mi&gt;&lt;mo&gt;&amp;#xA0;&lt;/mo&gt;&lt;mi&gt;p&lt;/mi&gt;&lt;mi&gt;o&lt;/mi&gt;&lt;mi&gt;r&lt;/mi&gt;&lt;mo&gt;&amp;#xA0;&lt;/mo&gt;&lt;mi&gt;e&lt;/mi&gt;&lt;mi&gt;j&lt;/mi&gt;&lt;mi&gt;e&lt;/mi&gt;&lt;mi&gt;m&lt;/mi&gt;&lt;mi&gt;p&lt;/mi&gt;&lt;mi&gt;l&lt;/mi&gt;&lt;mi&gt;o&lt;/mi&gt;&lt;mo&gt;,&lt;/mo&gt;&lt;mo&gt;&amp;#xA0;&lt;/mo&gt;&lt;mi&gt;a&lt;/mi&gt;&lt;mi&gt;u&lt;/mi&gt;&lt;mi&gt;n&lt;/mi&gt;&lt;mi&gt;q&lt;/mi&gt;&lt;mi&gt;u&lt;/mi&gt;&lt;mi&gt;e&lt;/mi&gt;&lt;mo&gt;&amp;#xA0;&lt;/mo&gt;&lt;mspace linebreak=&quot;newline&quot;/&gt;&lt;mi&gt;p&lt;/mi&gt;&lt;mi&gt;o&lt;/mi&gt;&lt;mi&gt;d&lt;/mi&gt;&lt;mi&gt;e&lt;/mi&gt;&lt;mi&gt;m&lt;/mi&gt;&lt;mi&gt;o&lt;/mi&gt;&lt;mi&gt;s&lt;/mi&gt;&lt;mo&gt;&amp;#xA0;&lt;/mo&gt;&lt;mi&gt;p&lt;/mi&gt;&lt;mi&gt;e&lt;/mi&gt;&lt;mi&gt;n&lt;/mi&gt;&lt;mi&gt;s&lt;/mi&gt;&lt;mi&gt;a&lt;/mi&gt;&lt;mi&gt;r&lt;/mi&gt;&lt;mo&gt;&amp;#xA0;&lt;/mo&gt;&lt;mi&gt;e&lt;/mi&gt;&lt;mi&gt;n&lt;/mi&gt;&lt;mo&gt;&amp;#xA0;&lt;/mo&gt;&lt;mi&gt;c&lt;/mi&gt;&lt;mi&gt;u&lt;/mi&gt;&lt;mi&gt;a&lt;/mi&gt;&lt;mi&gt;l&lt;/mi&gt;&lt;mi&gt;q&lt;/mi&gt;&lt;mi&gt;u&lt;/mi&gt;&lt;mi&gt;i&lt;/mi&gt;&lt;mi&gt;e&lt;/mi&gt;&lt;mi&gt;r&lt;/mi&gt;&lt;mo&gt;&amp;#xA0;&lt;/mo&gt;&lt;mi&gt;o&lt;/mi&gt;&lt;mi&gt;t&lt;/mi&gt;&lt;mi&gt;r&lt;/mi&gt;&lt;mi&gt;a&lt;/mi&gt;&lt;mo&gt;&amp;#xA0;&lt;/mo&gt;&lt;mi&gt;f&lt;/mi&gt;&lt;mi&gt;u&lt;/mi&gt;&lt;mi&gt;n&lt;/mi&gt;&lt;mi&gt;c&lt;/mi&gt;&lt;mi&gt;i&lt;/mi&gt;&lt;mi&gt;&amp;#xF3;&lt;/mi&gt;&lt;mi&gt;n&lt;/mi&gt;&lt;mo&gt;&amp;#xA0;&lt;/mo&gt;&lt;mi&gt;d&lt;/mi&gt;&lt;mi&gt;e&lt;/mi&gt;&lt;mo&gt;&amp;#xA0;&lt;/mo&gt;&lt;mi&gt;cos&lt;/mi&gt;&lt;mi&gt;t&lt;/mi&gt;&lt;mi&gt;o&lt;/mi&gt;&lt;mo&gt;.&lt;/mo&gt;&lt;/math&gt;" id="218" name="Google Shape;218;p25" title="v a l o r e s space d e space beta space q u e space m i n i m i c e n space J open parentheses beta close parentheses equals 1 half sum from i equals 1 to m of open parentheses h subscript i open parentheses x close parentheses minus y subscript i close parentheses squared&#10;p a r a space r e g r e s i ó n space l i n e a l space p o r space e j e m p l o comma space a u n q u e space&#10;p o d e m o s space p e n s a r space e n space c u a l q u i e r space o t r a space f u n c i ó n space d e space cos t o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800" y="2862477"/>
            <a:ext cx="5895875" cy="152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type="title"/>
          </p:nvPr>
        </p:nvSpPr>
        <p:spPr>
          <a:xfrm>
            <a:off x="762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/>
              <a:t>¿cómo se ve un buen modelo?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6600" y="195270"/>
            <a:ext cx="4703075" cy="18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1703450"/>
            <a:ext cx="3257550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7800" y="1737426"/>
            <a:ext cx="3313359" cy="315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modelos de machine learning:</a:t>
            </a:r>
            <a:endParaRPr/>
          </a:p>
        </p:txBody>
      </p:sp>
      <p:sp>
        <p:nvSpPr>
          <p:cNvPr id="232" name="Google Shape;232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Son modelos de inferencia para resolver los problemas anteriores, cada uno tiene su propio criterio de decisión. Algunos ejemplos son: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Regresión lineal univariada y múltiple.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Clusterización jerárquica y por medias.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K vecinos cercanos.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Árboles de decisión.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Naive Bayes.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Regresión logística.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Máquinas de soporte vectorial.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Modelos de ensamble (Ej. Random Forest)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>
            <p:ph type="title"/>
          </p:nvPr>
        </p:nvSpPr>
        <p:spPr>
          <a:xfrm>
            <a:off x="311700" y="292850"/>
            <a:ext cx="30252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diferentes modelos diferentes decisiones...</a:t>
            </a:r>
            <a:endParaRPr/>
          </a:p>
        </p:txBody>
      </p:sp>
      <p:sp>
        <p:nvSpPr>
          <p:cNvPr id="238" name="Google Shape;238;p28"/>
          <p:cNvSpPr txBox="1"/>
          <p:nvPr>
            <p:ph idx="1" type="body"/>
          </p:nvPr>
        </p:nvSpPr>
        <p:spPr>
          <a:xfrm>
            <a:off x="311700" y="3362275"/>
            <a:ext cx="3025200" cy="6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¿Cuál es mejor?</a:t>
            </a:r>
            <a:endParaRPr/>
          </a:p>
        </p:txBody>
      </p:sp>
      <p:pic>
        <p:nvPicPr>
          <p:cNvPr id="239" name="Google Shape;2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225" y="228600"/>
            <a:ext cx="6180575" cy="46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occam’s razor</a:t>
            </a:r>
            <a:endParaRPr/>
          </a:p>
        </p:txBody>
      </p:sp>
      <p:sp>
        <p:nvSpPr>
          <p:cNvPr id="245" name="Google Shape;245;p29"/>
          <p:cNvSpPr txBox="1"/>
          <p:nvPr>
            <p:ph idx="1" type="body"/>
          </p:nvPr>
        </p:nvSpPr>
        <p:spPr>
          <a:xfrm>
            <a:off x="241375" y="1208575"/>
            <a:ext cx="32847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C</a:t>
            </a:r>
            <a:r>
              <a:rPr lang="es"/>
              <a:t>uando dos o más explicaciones se ofrecen para un fenómeno (en igualdad de condiciones), la explicación más simple es preferible.</a:t>
            </a:r>
            <a:endParaRPr/>
          </a:p>
        </p:txBody>
      </p:sp>
      <p:pic>
        <p:nvPicPr>
          <p:cNvPr id="246" name="Google Shape;2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1888" y="309563"/>
            <a:ext cx="530542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comprendamos nuestras limitaciones...</a:t>
            </a:r>
            <a:endParaRPr/>
          </a:p>
        </p:txBody>
      </p:sp>
      <p:sp>
        <p:nvSpPr>
          <p:cNvPr id="252" name="Google Shape;252;p30"/>
          <p:cNvSpPr txBox="1"/>
          <p:nvPr>
            <p:ph idx="1" type="body"/>
          </p:nvPr>
        </p:nvSpPr>
        <p:spPr>
          <a:xfrm>
            <a:off x="241375" y="13609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¿Tengo c</a:t>
            </a:r>
            <a:r>
              <a:rPr b="1" lang="es"/>
              <a:t>apacidad de cómputo?</a:t>
            </a:r>
            <a:r>
              <a:rPr lang="es"/>
              <a:t> Pensemos en un sistema embedido con capacidad limitada para almacenar modelos o almacenar gigabytes de información.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¿La predicción debe ser rápida?</a:t>
            </a:r>
            <a:r>
              <a:rPr lang="es"/>
              <a:t> En aplicaciones en tiempo real es importante tener una predicción lo más rápido posible, por ejemplo en los coches autónomos.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¿El entrenamiento debe ser rápido?</a:t>
            </a:r>
            <a:r>
              <a:rPr lang="es"/>
              <a:t> en algunos caso el entrenamiento debe ser rápido ya que el modelo se debe re-ajustar “on the fly”.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comparaciones entre modelos</a:t>
            </a:r>
            <a:endParaRPr/>
          </a:p>
        </p:txBody>
      </p:sp>
      <p:pic>
        <p:nvPicPr>
          <p:cNvPr id="258" name="Google Shape;2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093850"/>
            <a:ext cx="6218288" cy="389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hemos aprendido hasta ahora?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093850"/>
            <a:ext cx="7783239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explicabilidad de un modelo</a:t>
            </a:r>
            <a:endParaRPr/>
          </a:p>
        </p:txBody>
      </p:sp>
      <p:pic>
        <p:nvPicPr>
          <p:cNvPr id="264" name="Google Shape;26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00" y="1170050"/>
            <a:ext cx="4659289" cy="374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170050"/>
            <a:ext cx="4093430" cy="374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¿la explicabilidad es importante?</a:t>
            </a:r>
            <a:endParaRPr/>
          </a:p>
        </p:txBody>
      </p:sp>
      <p:pic>
        <p:nvPicPr>
          <p:cNvPr id="271" name="Google Shape;2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93850"/>
            <a:ext cx="8839202" cy="1318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564805"/>
            <a:ext cx="2676944" cy="2426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6544" y="2641005"/>
            <a:ext cx="5705057" cy="2338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elegir el mejor modelo</a:t>
            </a:r>
            <a:endParaRPr/>
          </a:p>
        </p:txBody>
      </p:sp>
      <p:pic>
        <p:nvPicPr>
          <p:cNvPr id="279" name="Google Shape;27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093850"/>
            <a:ext cx="7063901" cy="39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recordando tipos de aprendizaje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400" y="971175"/>
            <a:ext cx="5647193" cy="41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recordando tipos de aprendizaje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125" y="1017650"/>
            <a:ext cx="5843217" cy="41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regresión: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El problema de regresión es el de querer predecir un valor numérico continuo definiendo una función que se acerque lo mejor posible a los datos.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58625"/>
            <a:ext cx="3713174" cy="278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6525" y="2011825"/>
            <a:ext cx="3815951" cy="313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planos e hiperplanos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228675"/>
            <a:ext cx="5511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Se pueden definir dependiendo de la dimensionalidad de los datos.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827" y="2186725"/>
            <a:ext cx="3967725" cy="288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600" y="2388050"/>
            <a:ext cx="4787524" cy="267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clasificación</a:t>
            </a:r>
            <a:r>
              <a:rPr lang="es"/>
              <a:t>: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El problema de clasificación consiste en hallar la categoría a la que pertenece cierta instancia definiendo líneas, planos o hiperplanos que separen las clases.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497" y="2380022"/>
            <a:ext cx="2941275" cy="27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1429" y="2380025"/>
            <a:ext cx="2748822" cy="26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segmentación o clusterización</a:t>
            </a:r>
            <a:r>
              <a:rPr lang="es"/>
              <a:t>: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Dadas instancias n-dimensionales ¿cómo diferenciamos una de otra?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425" y="2025396"/>
            <a:ext cx="5043774" cy="258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762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/>
              <a:t>¿cómo funcionan los algoritmos de aprendizaje?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3913250"/>
            <a:ext cx="2442600" cy="9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Características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/>
          <p:nvPr/>
        </p:nvSpPr>
        <p:spPr>
          <a:xfrm>
            <a:off x="3309575" y="917125"/>
            <a:ext cx="2003400" cy="1562976"/>
          </a:xfrm>
          <a:prstGeom prst="flowChartMultidocumen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3423250" y="1339500"/>
            <a:ext cx="16623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dataset de entrenamiento</a:t>
            </a:r>
            <a:endParaRPr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2862700" y="2889500"/>
            <a:ext cx="2983800" cy="4830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3728050" y="2787300"/>
            <a:ext cx="16623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algoritmo de aprendizaje</a:t>
            </a:r>
            <a:endParaRPr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3564075" y="3850525"/>
            <a:ext cx="1662300" cy="724500"/>
          </a:xfrm>
          <a:prstGeom prst="snip1Rect">
            <a:avLst>
              <a:gd fmla="val 16667" name="adj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3792675" y="3970600"/>
            <a:ext cx="12051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hipótesis</a:t>
            </a:r>
            <a:endParaRPr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6331500" y="3760850"/>
            <a:ext cx="2442600" cy="9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Output: predicción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20" name="Google Shape;120;p21"/>
          <p:cNvCxnSpPr/>
          <p:nvPr/>
        </p:nvCxnSpPr>
        <p:spPr>
          <a:xfrm>
            <a:off x="4330600" y="2291400"/>
            <a:ext cx="19200" cy="612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21"/>
          <p:cNvCxnSpPr/>
          <p:nvPr/>
        </p:nvCxnSpPr>
        <p:spPr>
          <a:xfrm>
            <a:off x="4351750" y="3372500"/>
            <a:ext cx="5700" cy="492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21"/>
          <p:cNvCxnSpPr>
            <a:endCxn id="117" idx="2"/>
          </p:cNvCxnSpPr>
          <p:nvPr/>
        </p:nvCxnSpPr>
        <p:spPr>
          <a:xfrm>
            <a:off x="2526975" y="4177375"/>
            <a:ext cx="1037100" cy="35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21"/>
          <p:cNvCxnSpPr>
            <a:stCxn id="117" idx="0"/>
            <a:endCxn id="119" idx="1"/>
          </p:cNvCxnSpPr>
          <p:nvPr/>
        </p:nvCxnSpPr>
        <p:spPr>
          <a:xfrm>
            <a:off x="5226375" y="4212775"/>
            <a:ext cx="1105200" cy="24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